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notesMasterIdLst>
    <p:notesMasterId r:id="rId9"/>
  </p:notesMasterIdLst>
  <p:sldIdLst>
    <p:sldId id="256" r:id="rId3"/>
    <p:sldId id="257" r:id="rId4"/>
    <p:sldId id="258" r:id="rId5"/>
    <p:sldId id="260" r:id="rId6"/>
    <p:sldId id="261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71606" autoAdjust="0"/>
  </p:normalViewPr>
  <p:slideViewPr>
    <p:cSldViewPr snapToGrid="0">
      <p:cViewPr varScale="1">
        <p:scale>
          <a:sx n="79" d="100"/>
          <a:sy n="79" d="100"/>
        </p:scale>
        <p:origin x="1116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0C511-9F00-4510-B6DD-16B2E3D830AD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C4BE31-0A77-43E0-86A8-CCDC216BA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24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different ways to calculate</a:t>
            </a:r>
            <a:r>
              <a:rPr lang="en-US" baseline="0" dirty="0"/>
              <a:t> member months.  Many insurance companies calculate member months on the 15</a:t>
            </a:r>
            <a:r>
              <a:rPr lang="en-US" baseline="30000" dirty="0"/>
              <a:t>th</a:t>
            </a:r>
            <a:r>
              <a:rPr lang="en-US" baseline="0" dirty="0"/>
              <a:t> of the month, while the </a:t>
            </a:r>
            <a:r>
              <a:rPr lang="en-US" baseline="0" dirty="0" err="1"/>
              <a:t>Massachuseets</a:t>
            </a:r>
            <a:r>
              <a:rPr lang="en-US" baseline="0" dirty="0"/>
              <a:t> Department of Insurance requires member month that are calculated on the last day of the month.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C4BE31-0A77-43E0-86A8-CCDC216BA2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14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fortress.wa.gov/oic/hcis/public/InstructionDef.aspx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a </a:t>
            </a:r>
            <a:br>
              <a:rPr lang="en-US" dirty="0"/>
            </a:br>
            <a:r>
              <a:rPr lang="en-US" dirty="0"/>
              <a:t>Member Month?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97968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8"/>
    </mc:Choice>
    <mc:Fallback>
      <p:transition spd="slow" advTm="8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Wrong with Member Eligibility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Member Eligibility record shows that a member had insurance for a given time period.</a:t>
            </a:r>
          </a:p>
          <a:p>
            <a:pPr lvl="1"/>
            <a:r>
              <a:rPr lang="en-US" dirty="0"/>
              <a:t>That time period could be a single day, or several years.</a:t>
            </a:r>
          </a:p>
          <a:p>
            <a:pPr lvl="1"/>
            <a:r>
              <a:rPr lang="en-US" dirty="0"/>
              <a:t>So you can’t easily compare two enrollment records, or the claims incurred during those different amounts of time.</a:t>
            </a:r>
          </a:p>
          <a:p>
            <a:r>
              <a:rPr lang="en-US" dirty="0"/>
              <a:t>To make analysis easier, the concept of Member Months was defined as “one member being enrolled for one month”.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93040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94"/>
    </mc:Choice>
    <mc:Fallback>
      <p:transition spd="slow" advTm="34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How do We Calculate Member Months?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several different, and equally useful, methods for calculating member months:</a:t>
            </a:r>
          </a:p>
          <a:p>
            <a:pPr lvl="1"/>
            <a:r>
              <a:rPr lang="en-US" dirty="0"/>
              <a:t>Count only members active on the first day of the month</a:t>
            </a:r>
          </a:p>
          <a:p>
            <a:pPr lvl="1"/>
            <a:r>
              <a:rPr lang="en-US" dirty="0"/>
              <a:t>Count only members active on the last day of the month</a:t>
            </a:r>
          </a:p>
          <a:p>
            <a:pPr lvl="1"/>
            <a:r>
              <a:rPr lang="en-US" dirty="0"/>
              <a:t>Count only members active on some specific day of the month (e.g. the 15</a:t>
            </a:r>
            <a:r>
              <a:rPr lang="en-US" baseline="30000" dirty="0"/>
              <a:t>th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Count all members active for at least one day during the month</a:t>
            </a:r>
          </a:p>
          <a:p>
            <a:pPr lvl="1"/>
            <a:r>
              <a:rPr lang="en-US" dirty="0"/>
              <a:t>Count only members active on every day of the month</a:t>
            </a:r>
          </a:p>
          <a:p>
            <a:r>
              <a:rPr lang="en-US" dirty="0"/>
              <a:t>Using any calculation methodology, a member active for every day in a given year will have 12 member months for that year.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83312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26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48"/>
    </mc:Choice>
    <mc:Fallback>
      <p:transition spd="slow" advTm="47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PMPMs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963828"/>
          </a:xfrm>
        </p:spPr>
        <p:txBody>
          <a:bodyPr/>
          <a:lstStyle/>
          <a:p>
            <a:r>
              <a:rPr lang="en-US" dirty="0"/>
              <a:t>PMPMs are an actuarial term that refer to any value calculated “Per Member Per Month”</a:t>
            </a:r>
          </a:p>
          <a:p>
            <a:r>
              <a:rPr lang="en-US" dirty="0"/>
              <a:t>Common PMPM values include:</a:t>
            </a:r>
          </a:p>
          <a:p>
            <a:pPr lvl="1"/>
            <a:r>
              <a:rPr lang="en-US" dirty="0"/>
              <a:t>Medical Claims PMPM</a:t>
            </a:r>
          </a:p>
          <a:p>
            <a:pPr lvl="1"/>
            <a:r>
              <a:rPr lang="en-US" dirty="0"/>
              <a:t>Premium PMPM</a:t>
            </a:r>
          </a:p>
          <a:p>
            <a:pPr lvl="1"/>
            <a:r>
              <a:rPr lang="en-US" dirty="0"/>
              <a:t>Tax PMPM</a:t>
            </a:r>
          </a:p>
          <a:p>
            <a:pPr lvl="1"/>
            <a:r>
              <a:rPr lang="en-US" dirty="0"/>
              <a:t>Administrative Service Fee PMPM</a:t>
            </a:r>
          </a:p>
          <a:p>
            <a:r>
              <a:rPr lang="en-US" dirty="0"/>
              <a:t>PMPMs are calculated by dividing some value by the member months for the related members and time period.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61392" y="61996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24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81"/>
    </mc:Choice>
    <mc:Fallback>
      <p:transition spd="slow" advTm="56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Uses of Member Months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Member Months are often used to monitor an insurance organization’s membership trends.</a:t>
            </a:r>
          </a:p>
          <a:p>
            <a:pPr lvl="1"/>
            <a:r>
              <a:rPr lang="en-US" dirty="0"/>
              <a:t>They are used internally by insurance companies to measure sales goals and the success of marketing campaigns.</a:t>
            </a:r>
          </a:p>
          <a:p>
            <a:pPr lvl="1"/>
            <a:r>
              <a:rPr lang="en-US" dirty="0"/>
              <a:t>They are used by industry regulators to monitor risks to insurance </a:t>
            </a:r>
            <a:r>
              <a:rPr lang="en-US"/>
              <a:t>company solvency.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93168" y="60716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47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46"/>
    </mc:Choice>
    <mc:Fallback>
      <p:transition spd="slow" advTm="20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https://fortress.wa.gov/oic/hcis/public/InstructionDef.aspx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426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2"/>
    </mc:Choice>
    <mc:Fallback>
      <p:transition spd="slow" advTm="762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32</TotalTime>
  <Words>342</Words>
  <Application>Microsoft Office PowerPoint</Application>
  <PresentationFormat>Widescreen</PresentationFormat>
  <Paragraphs>32</Paragraphs>
  <Slides>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What is a  Member Month?</vt:lpstr>
      <vt:lpstr>What’s Wrong with Member Eligibility Data?</vt:lpstr>
      <vt:lpstr>So How do We Calculate Member Months?</vt:lpstr>
      <vt:lpstr>PMPMs</vt:lpstr>
      <vt:lpstr>Other Uses of Member Months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6</cp:revision>
  <dcterms:created xsi:type="dcterms:W3CDTF">2016-02-20T19:00:40Z</dcterms:created>
  <dcterms:modified xsi:type="dcterms:W3CDTF">2016-03-05T19:19:16Z</dcterms:modified>
</cp:coreProperties>
</file>

<file path=docProps/thumbnail.jpeg>
</file>